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5" r:id="rId1"/>
  </p:sldMasterIdLst>
  <p:notesMasterIdLst>
    <p:notesMasterId r:id="rId14"/>
  </p:notesMasterIdLst>
  <p:sldIdLst>
    <p:sldId id="272" r:id="rId2"/>
    <p:sldId id="279" r:id="rId3"/>
    <p:sldId id="306" r:id="rId4"/>
    <p:sldId id="281" r:id="rId5"/>
    <p:sldId id="273" r:id="rId6"/>
    <p:sldId id="299" r:id="rId7"/>
    <p:sldId id="303" r:id="rId8"/>
    <p:sldId id="292" r:id="rId9"/>
    <p:sldId id="297" r:id="rId10"/>
    <p:sldId id="305" r:id="rId11"/>
    <p:sldId id="296" r:id="rId12"/>
    <p:sldId id="277" r:id="rId13"/>
  </p:sldIdLst>
  <p:sldSz cx="12192000" cy="6858000"/>
  <p:notesSz cx="6797675" cy="9926638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Роман Гловацкий" initials="РГ" lastIdx="1" clrIdx="0">
    <p:extLst>
      <p:ext uri="{19B8F6BF-5375-455C-9EA6-DF929625EA0E}">
        <p15:presenceInfo xmlns:p15="http://schemas.microsoft.com/office/powerpoint/2012/main" userId="07cbcbc333163b05" providerId="Windows Live"/>
      </p:ext>
    </p:extLst>
  </p:cmAuthor>
  <p:cmAuthor id="2" name="Edem" initials="E" lastIdx="1" clrIdx="1">
    <p:extLst>
      <p:ext uri="{19B8F6BF-5375-455C-9EA6-DF929625EA0E}">
        <p15:presenceInfo xmlns:p15="http://schemas.microsoft.com/office/powerpoint/2012/main" userId="Ede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38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Структура земельного банку по видам </a:t>
            </a:r>
            <a:r>
              <a:rPr lang="uk-UA"/>
              <a:t>угідь</a:t>
            </a:r>
            <a:r>
              <a:rPr lang="ru-RU"/>
              <a:t> </a:t>
            </a:r>
          </a:p>
        </c:rich>
      </c:tx>
      <c:layout>
        <c:manualLayout>
          <c:xMode val="edge"/>
          <c:yMode val="edge"/>
          <c:x val="0.34083455056740924"/>
          <c:y val="1.931728685917478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uk-UA"/>
        </a:p>
      </c:txPr>
    </c:title>
    <c:autoTitleDeleted val="0"/>
    <c:plotArea>
      <c:layout>
        <c:manualLayout>
          <c:layoutTarget val="inner"/>
          <c:xMode val="edge"/>
          <c:yMode val="edge"/>
          <c:x val="6.1779054908096499E-3"/>
          <c:y val="0.11318442854293913"/>
          <c:w val="0.44691095234061934"/>
          <c:h val="0.835564595452409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Діаграма собівартості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0150-4CFD-8512-8F90E2144DE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0150-4CFD-8512-8F90E2144DE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0150-4CFD-8512-8F90E2144DE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0150-4CFD-8512-8F90E2144DE0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E24C-428F-812F-DED116269B6A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E24C-428F-812F-DED116269B6A}"/>
              </c:ext>
            </c:extLst>
          </c:dPt>
          <c:dLbls>
            <c:dLbl>
              <c:idx val="0"/>
              <c:layout>
                <c:manualLayout>
                  <c:x val="-0.13979056914849244"/>
                  <c:y val="-0.10983238070772591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A4B7F101-1DB2-48BA-8AD8-86460CFC9535}" type="PERCENTAGE">
                      <a:rPr lang="en-US"/>
                      <a:pPr>
                        <a:defRPr/>
                      </a:pPr>
                      <a:t>[ПРОЦЕНТ]</a:t>
                    </a:fld>
                    <a:endParaRPr lang="uk-UA"/>
                  </a:p>
                </c:rich>
              </c:tx>
              <c:numFmt formatCode="0.00%" sourceLinked="0"/>
              <c:spPr>
                <a:pattFill prst="pct75">
                  <a:fgClr>
                    <a:prstClr val="black">
                      <a:lumMod val="75000"/>
                      <a:lumOff val="25000"/>
                    </a:prstClr>
                  </a:fgClr>
                  <a:bgClr>
                    <a:prstClr val="black">
                      <a:lumMod val="65000"/>
                      <a:lumOff val="35000"/>
                    </a:prst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pattFill prst="pct75">
                      <a:fgClr>
                        <a:schemeClr val="dk1">
                          <a:lumMod val="75000"/>
                          <a:lumOff val="25000"/>
                        </a:schemeClr>
                      </a:fgClr>
                      <a:bgClr>
                        <a:schemeClr val="dk1">
                          <a:lumMod val="65000"/>
                          <a:lumOff val="35000"/>
                        </a:schemeClr>
                      </a:bgClr>
                    </a:pattFill>
                    <a:ln>
                      <a:noFill/>
                    </a:ln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0150-4CFD-8512-8F90E2144DE0}"/>
                </c:ext>
              </c:extLst>
            </c:dLbl>
            <c:dLbl>
              <c:idx val="4"/>
              <c:layout>
                <c:manualLayout>
                  <c:x val="9.581855123488052E-2"/>
                  <c:y val="0.18291053882216934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092742072897726"/>
                      <c:h val="0.1109778975085262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E24C-428F-812F-DED116269B6A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58B69DD2-B3D7-40FD-B9C4-3B431E909608}" type="PERCENTAGE">
                      <a:rPr lang="en-US" smtClean="0"/>
                      <a:pPr/>
                      <a:t>[ПРОЦЕНТ]</a:t>
                    </a:fld>
                    <a:endParaRPr lang="uk-UA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E24C-428F-812F-DED116269B6A}"/>
                </c:ext>
              </c:extLst>
            </c:dLbl>
            <c:numFmt formatCode="0.00%" sourceLinked="0"/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ctr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Рілля (250,5 Га)</c:v>
                </c:pt>
                <c:pt idx="1">
                  <c:v>Сіножаті пасовища (21,6 Га)</c:v>
                </c:pt>
                <c:pt idx="2">
                  <c:v>Сад (90,3 Га)</c:v>
                </c:pt>
                <c:pt idx="3">
                  <c:v>Ліс (43,8 Га)</c:v>
                </c:pt>
                <c:pt idx="4">
                  <c:v>Господарські двори (14,56 Га)</c:v>
                </c:pt>
                <c:pt idx="5">
                  <c:v>Інше (0,7 Га)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250.5</c:v>
                </c:pt>
                <c:pt idx="1">
                  <c:v>21.6</c:v>
                </c:pt>
                <c:pt idx="2">
                  <c:v>90.3</c:v>
                </c:pt>
                <c:pt idx="3">
                  <c:v>43.8</c:v>
                </c:pt>
                <c:pt idx="4">
                  <c:v>14.56</c:v>
                </c:pt>
                <c:pt idx="5">
                  <c:v>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150-4CFD-8512-8F90E2144DE0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 w="25400">
          <a:noFill/>
        </a:ln>
        <a:effectLst/>
      </c:spPr>
    </c:plotArea>
    <c:legend>
      <c:legendPos val="r"/>
      <c:layout>
        <c:manualLayout>
          <c:xMode val="edge"/>
          <c:yMode val="edge"/>
          <c:x val="0.66492645658377125"/>
          <c:y val="0.20065861300866319"/>
          <c:w val="0.32588948632465875"/>
          <c:h val="0.67349424875527719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uk-UA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/>
              <a:t>Структура</a:t>
            </a:r>
            <a:r>
              <a:rPr lang="ru-RU" baseline="0" dirty="0"/>
              <a:t> земельного банку по видам </a:t>
            </a:r>
            <a:r>
              <a:rPr lang="uk-UA" baseline="0" dirty="0"/>
              <a:t>угідь</a:t>
            </a:r>
            <a:r>
              <a:rPr lang="ru-RU" dirty="0"/>
              <a:t> </a:t>
            </a:r>
          </a:p>
        </c:rich>
      </c:tx>
      <c:layout>
        <c:manualLayout>
          <c:xMode val="edge"/>
          <c:yMode val="edge"/>
          <c:x val="0.22211808703387415"/>
          <c:y val="1.3357668677009555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uk-UA"/>
        </a:p>
      </c:txPr>
    </c:title>
    <c:autoTitleDeleted val="0"/>
    <c:plotArea>
      <c:layout>
        <c:manualLayout>
          <c:layoutTarget val="inner"/>
          <c:xMode val="edge"/>
          <c:yMode val="edge"/>
          <c:x val="0.16230687604750002"/>
          <c:y val="0.16255082829416356"/>
          <c:w val="0.44691095234061934"/>
          <c:h val="0.835564595452409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Діаграма собівартості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A4F1-4460-89A5-666BA3224DA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A4F1-4460-89A5-666BA3224DA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A4F1-4460-89A5-666BA3224DA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A4F1-4460-89A5-666BA3224DAB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A4F1-4460-89A5-666BA3224DAB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A4F1-4460-89A5-666BA3224DAB}"/>
              </c:ext>
            </c:extLst>
          </c:dPt>
          <c:dLbls>
            <c:dLbl>
              <c:idx val="0"/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200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A4B7F101-1DB2-48BA-8AD8-86460CFC9535}" type="PERCENTAGE">
                      <a:rPr lang="en-US" sz="2200" baseline="0" smtClean="0"/>
                      <a:pPr>
                        <a:defRPr sz="2200"/>
                      </a:pPr>
                      <a:t>[ПРОЦЕНТ]</a:t>
                    </a:fld>
                    <a:endParaRPr lang="uk-UA"/>
                  </a:p>
                </c:rich>
              </c:tx>
              <c:numFmt formatCode="0.00%" sourceLinked="0"/>
              <c:spPr>
                <a:pattFill prst="pct75">
                  <a:fgClr>
                    <a:prstClr val="black">
                      <a:lumMod val="75000"/>
                      <a:lumOff val="25000"/>
                    </a:prstClr>
                  </a:fgClr>
                  <a:bgClr>
                    <a:prstClr val="black">
                      <a:lumMod val="65000"/>
                      <a:lumOff val="35000"/>
                    </a:prst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20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uk-UA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pattFill prst="pct75">
                      <a:fgClr>
                        <a:schemeClr val="dk1">
                          <a:lumMod val="75000"/>
                          <a:lumOff val="25000"/>
                        </a:schemeClr>
                      </a:fgClr>
                      <a:bgClr>
                        <a:schemeClr val="dk1">
                          <a:lumMod val="65000"/>
                          <a:lumOff val="35000"/>
                        </a:schemeClr>
                      </a:bgClr>
                    </a:pattFill>
                    <a:ln>
                      <a:noFill/>
                    </a:ln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A4F1-4460-89A5-666BA3224DAB}"/>
                </c:ext>
              </c:extLst>
            </c:dLbl>
            <c:dLbl>
              <c:idx val="3"/>
              <c:dLblPos val="inEnd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4F1-4460-89A5-666BA3224DAB}"/>
                </c:ext>
              </c:extLst>
            </c:dLbl>
            <c:dLbl>
              <c:idx val="5"/>
              <c:layout>
                <c:manualLayout>
                  <c:x val="4.3758506665085371E-2"/>
                  <c:y val="6.3429316982649931E-3"/>
                </c:manualLayout>
              </c:layout>
              <c:tx>
                <c:rich>
                  <a:bodyPr/>
                  <a:lstStyle/>
                  <a:p>
                    <a:fld id="{58B69DD2-B3D7-40FD-B9C4-3B431E909608}" type="PERCENTAGE">
                      <a:rPr lang="en-US" smtClean="0"/>
                      <a:pPr/>
                      <a:t>[ПРОЦЕНТ]</a:t>
                    </a:fld>
                    <a:endParaRPr lang="uk-UA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1394563815592449E-2"/>
                      <c:h val="6.4079817744863085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A4F1-4460-89A5-666BA3224DAB}"/>
                </c:ext>
              </c:extLst>
            </c:dLbl>
            <c:numFmt formatCode="0.00%" sourceLinked="0"/>
            <c:spPr>
              <a:pattFill prst="pct75">
                <a:fgClr>
                  <a:prstClr val="black">
                    <a:lumMod val="75000"/>
                    <a:lumOff val="25000"/>
                  </a:prstClr>
                </a:fgClr>
                <a:bgClr>
                  <a:prstClr val="black">
                    <a:lumMod val="65000"/>
                    <a:lumOff val="35000"/>
                  </a:prst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2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рілля 280,1</c:v>
                </c:pt>
                <c:pt idx="1">
                  <c:v>сінож. Пасов 79,6</c:v>
                </c:pt>
                <c:pt idx="2">
                  <c:v>багат. насадж. 46,5</c:v>
                </c:pt>
                <c:pt idx="3">
                  <c:v>пром. Трансп. 51,2</c:v>
                </c:pt>
                <c:pt idx="4">
                  <c:v>Господарські двори (3,3 Га)</c:v>
                </c:pt>
                <c:pt idx="5">
                  <c:v>забудова 0,8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280.10000000000002</c:v>
                </c:pt>
                <c:pt idx="1">
                  <c:v>79.599999999999994</c:v>
                </c:pt>
                <c:pt idx="2">
                  <c:v>46.5</c:v>
                </c:pt>
                <c:pt idx="3">
                  <c:v>51.2</c:v>
                </c:pt>
                <c:pt idx="4">
                  <c:v>3.3</c:v>
                </c:pt>
                <c:pt idx="5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A4F1-4460-89A5-666BA3224DAB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1836738702396588"/>
          <c:y val="0.14949356045178697"/>
          <c:w val="0.38163261297603396"/>
          <c:h val="0.77320427549791415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uk-UA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2729218301703573E-2"/>
          <c:y val="0.13849858551581279"/>
          <c:w val="0.4259650261739778"/>
          <c:h val="0.6540448243004514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2025рік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Площа га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9B-4954-B7AC-A3EAB46F4D1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2026рік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Площа га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79B-4954-B7AC-A3EAB46F4D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46551023"/>
        <c:axId val="1251231583"/>
      </c:barChart>
      <c:catAx>
        <c:axId val="12465510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1251231583"/>
        <c:crosses val="autoZero"/>
        <c:auto val="1"/>
        <c:lblAlgn val="ctr"/>
        <c:lblOffset val="100"/>
        <c:noMultiLvlLbl val="0"/>
      </c:catAx>
      <c:valAx>
        <c:axId val="125123158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12465510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uk-UA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9794693555518316E-2"/>
          <c:y val="3.9652951009919897E-2"/>
          <c:w val="0.86579186370470196"/>
          <c:h val="0.8244428094022154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Валовий збір т.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413.38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38-4956-AC44-444B9C85456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Валовий збір т.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473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238-4956-AC44-444B9C8545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80133119"/>
        <c:axId val="953050431"/>
      </c:barChart>
      <c:catAx>
        <c:axId val="8801331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953050431"/>
        <c:crosses val="autoZero"/>
        <c:auto val="1"/>
        <c:lblAlgn val="ctr"/>
        <c:lblOffset val="100"/>
        <c:noMultiLvlLbl val="0"/>
      </c:catAx>
      <c:valAx>
        <c:axId val="95305043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8801331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B10225-5845-4F75-BD0C-BF10ED054F94}" type="datetimeFigureOut">
              <a:rPr lang="ru-RU" smtClean="0"/>
              <a:t>23.01.2026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0D2652-B223-43B2-A72E-D62ED1C529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41811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0D2652-B223-43B2-A72E-D62ED1C52933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60776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0D2652-B223-43B2-A72E-D62ED1C5293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54332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553F0D-3F6A-4029-9C60-5990FAF158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6CB99BF-31A2-4447-9BEC-89E53A6100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uk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594170C-82A0-40E5-B6DF-D1D915578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43D27-8305-4AEF-948D-59B9D4BB1EC2}" type="datetimeFigureOut">
              <a:rPr lang="ru-RU" smtClean="0"/>
              <a:t>23.01.2026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1586922-4572-4D2F-9C44-76219AEE4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EAE1E08-FAE0-4078-A9B5-82FCEF2F6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0A9FD-93E4-4373-AF34-14081CA0D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36298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8A36D6-3372-4FAB-8F80-EA7364C369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4CD8878-BDC8-4DE5-92A5-388E2DFE16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7B9B9FF-58FC-4863-92F5-AC268C460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43D27-8305-4AEF-948D-59B9D4BB1EC2}" type="datetimeFigureOut">
              <a:rPr lang="ru-RU" smtClean="0"/>
              <a:t>23.01.2026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09CD147-74FE-4329-962E-79216DB4BF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882F474-A2E2-4EC3-BC7E-63D634878C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0A9FD-93E4-4373-AF34-14081CA0D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9617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A759E35-F5DE-4C05-AB0F-6154C4CDA69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5791F0C-2A62-4D27-AF7D-16723F2184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A0B7DBC-1C2B-48DA-86F3-8478A06628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43D27-8305-4AEF-948D-59B9D4BB1EC2}" type="datetimeFigureOut">
              <a:rPr lang="ru-RU" smtClean="0"/>
              <a:t>23.01.2026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40830E5-908E-4174-8FD6-85C1ECB3BD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20D5460-99DF-4FD2-AECC-5D852AADB9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0A9FD-93E4-4373-AF34-14081CA0D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5876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602CBF-2B38-402E-9C8A-1B9A960896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6B11089-C24C-4958-B4E9-C5B411A7E0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BB3C533-42F3-4610-A77D-9652197B0B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43D27-8305-4AEF-948D-59B9D4BB1EC2}" type="datetimeFigureOut">
              <a:rPr lang="ru-RU" smtClean="0"/>
              <a:t>23.01.2026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CAE7E64-2D8D-4B1B-B4C3-5578028AA1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C0E09F3-460E-401A-A42A-9C79896C8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0A9FD-93E4-4373-AF34-14081CA0D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5565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AC9D22-E71A-4DC8-9D67-0562F45DA4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1097B32-B373-4EDF-A0A4-F0CCFF7922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46EC443-3D81-46C4-9306-51A1FC0F07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43D27-8305-4AEF-948D-59B9D4BB1EC2}" type="datetimeFigureOut">
              <a:rPr lang="ru-RU" smtClean="0"/>
              <a:t>23.01.2026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FCCA5F3-A2C6-4FBA-A952-45C3FACE03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B659B53-77C5-49F9-83AF-03D41EF41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0A9FD-93E4-4373-AF34-14081CA0D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0905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E2EFD1-4555-409A-A4E5-256AE5E8C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389DCDA-6A10-4916-B96D-B96E64F106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2C82B1C-3164-4ABA-9EC5-4A3478CD0D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B3A999E-90F6-4348-9EEA-46407FBD83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43D27-8305-4AEF-948D-59B9D4BB1EC2}" type="datetimeFigureOut">
              <a:rPr lang="ru-RU" smtClean="0"/>
              <a:t>23.01.2026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CD89B72-6F9F-4210-AC07-77CB4B3C78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797535E-A8DF-423C-A3D7-83FCC1FF1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0A9FD-93E4-4373-AF34-14081CA0D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81768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5252DF-584A-4736-BBB1-BFED68BC58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D1BCA95-E575-4412-8644-E78F219AD6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9B9EB32-3401-4F47-83EA-A65B7F1516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97652BB-7A30-4C5D-9796-04710E7B54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4618909-DE4F-45FC-BEB7-AB6DB130A9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EF4C2EC-9C22-498B-8C40-313B2ED723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43D27-8305-4AEF-948D-59B9D4BB1EC2}" type="datetimeFigureOut">
              <a:rPr lang="ru-RU" smtClean="0"/>
              <a:t>23.01.2026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4809FD4-5DC2-4F56-AA1F-0B420A4F3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539C22C-3B40-4DB8-88DD-7B77AA624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0A9FD-93E4-4373-AF34-14081CA0D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7639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548648-9272-4BDC-8C7D-9486BAC364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1F869C7-CA77-4583-812D-8EDD6F25F6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43D27-8305-4AEF-948D-59B9D4BB1EC2}" type="datetimeFigureOut">
              <a:rPr lang="ru-RU" smtClean="0"/>
              <a:t>23.01.2026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7918832-D017-49C2-927B-F135031E0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B1CB983-40D7-446D-8E94-165427555C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0A9FD-93E4-4373-AF34-14081CA0D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4942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5469560-1133-4E0A-A923-656DF58196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43D27-8305-4AEF-948D-59B9D4BB1EC2}" type="datetimeFigureOut">
              <a:rPr lang="ru-RU" smtClean="0"/>
              <a:t>23.01.2026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0EB485E-0268-4348-B45E-A54FE9490F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8514427-24B9-444E-8328-2424B4021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0A9FD-93E4-4373-AF34-14081CA0D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4221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B8F7FF-1C40-49ED-9460-D98E3158D0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AE0A2F0-5F11-4231-930C-BD63B8F110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58A10D0-0022-43A1-BB7D-CF3AABFA7A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A125745-FB1F-4D89-B905-6B7FA97B3D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43D27-8305-4AEF-948D-59B9D4BB1EC2}" type="datetimeFigureOut">
              <a:rPr lang="ru-RU" smtClean="0"/>
              <a:t>23.01.2026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D506307-C23F-4ACD-80C0-C24B80BC2E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23BBA34-8FB8-48FA-849D-12D7898C0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0A9FD-93E4-4373-AF34-14081CA0D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8861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F860AB-0D8A-40B2-B7AD-0F0847E7A1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E7C0976-9E10-462C-AE01-323CC372F1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BD22E6F-AF94-47A3-938D-76E9FF7852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E09709E-235D-4E82-BFB6-43452988F9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43D27-8305-4AEF-948D-59B9D4BB1EC2}" type="datetimeFigureOut">
              <a:rPr lang="ru-RU" smtClean="0"/>
              <a:t>23.01.2026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F176FC2-350D-4FC7-B98A-FD19E113A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4F17E65-8D82-45C4-8C76-93A3362ED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0A9FD-93E4-4373-AF34-14081CA0D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9290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18045F-744C-450F-9F99-B13785C158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DEEF4CD-DCBC-4472-88AA-44FDE1E38A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FA28788-4422-48D5-A506-41E29466FC7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F43D27-8305-4AEF-948D-59B9D4BB1EC2}" type="datetimeFigureOut">
              <a:rPr lang="ru-RU" smtClean="0"/>
              <a:t>23.01.2026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4E76ACD-D1C4-43C6-8FB5-F91CAACBA8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9C4FE70-6CD8-4B13-9F54-A9B15C379F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C0A9FD-93E4-4373-AF34-14081CA0D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0706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jpe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chart" Target="../charts/char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Relationship Id="rId9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uk.wikipedia.org/wiki/%D0%9E%D0%B3%D1%96%D1%80%D0%BE%D0%BA_(%D1%80%D1%96%D0%B4)" TargetMode="External"/><Relationship Id="rId7" Type="http://schemas.openxmlformats.org/officeDocument/2006/relationships/image" Target="../media/image16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2.jpe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2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8888" b="-8888"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-1737449" y="-1194277"/>
            <a:ext cx="9259253" cy="9259253"/>
            <a:chOff x="0" y="0"/>
            <a:chExt cx="6355080" cy="635508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-1765182" y="-1185673"/>
            <a:ext cx="9259253" cy="9259253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E3148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239"/>
                </a:lnSpc>
              </a:pPr>
              <a:endParaRPr sz="1200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4501833" y="1946464"/>
            <a:ext cx="7665119" cy="2905446"/>
            <a:chOff x="0" y="-57150"/>
            <a:chExt cx="3028195" cy="114783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28195" cy="1090680"/>
            </a:xfrm>
            <a:custGeom>
              <a:avLst/>
              <a:gdLst/>
              <a:ahLst/>
              <a:cxnLst/>
              <a:rect l="l" t="t" r="r" b="b"/>
              <a:pathLst>
                <a:path w="3028195" h="1090680">
                  <a:moveTo>
                    <a:pt x="0" y="0"/>
                  </a:moveTo>
                  <a:lnTo>
                    <a:pt x="3028195" y="0"/>
                  </a:lnTo>
                  <a:lnTo>
                    <a:pt x="3028195" y="1090680"/>
                  </a:lnTo>
                  <a:lnTo>
                    <a:pt x="0" y="1090680"/>
                  </a:lnTo>
                  <a:close/>
                </a:path>
              </a:pathLst>
            </a:custGeom>
            <a:solidFill>
              <a:srgbClr val="00A37C"/>
            </a:solidFill>
          </p:spPr>
          <p:txBody>
            <a:bodyPr/>
            <a:lstStyle/>
            <a:p>
              <a:endParaRPr lang="uk-UA" dirty="0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57150"/>
              <a:ext cx="3028195" cy="114783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239"/>
                </a:lnSpc>
              </a:pPr>
              <a:endParaRPr sz="1200"/>
            </a:p>
          </p:txBody>
        </p:sp>
      </p:grpSp>
      <p:sp>
        <p:nvSpPr>
          <p:cNvPr id="11" name="AutoShape 11"/>
          <p:cNvSpPr/>
          <p:nvPr/>
        </p:nvSpPr>
        <p:spPr>
          <a:xfrm>
            <a:off x="5043089" y="2066737"/>
            <a:ext cx="7148911" cy="0"/>
          </a:xfrm>
          <a:prstGeom prst="line">
            <a:avLst/>
          </a:prstGeom>
          <a:ln w="3810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5043089" y="4798946"/>
            <a:ext cx="7148911" cy="0"/>
          </a:xfrm>
          <a:prstGeom prst="line">
            <a:avLst/>
          </a:prstGeom>
          <a:ln w="3810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3" name="Group 13"/>
          <p:cNvGrpSpPr/>
          <p:nvPr/>
        </p:nvGrpSpPr>
        <p:grpSpPr>
          <a:xfrm>
            <a:off x="-675834" y="-14954"/>
            <a:ext cx="6887907" cy="6887907"/>
            <a:chOff x="0" y="0"/>
            <a:chExt cx="812800" cy="8128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A37C">
                <a:alpha val="95686"/>
              </a:srgbClr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239"/>
                </a:lnSpc>
              </a:pPr>
              <a:endParaRPr sz="1200"/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5807738" y="2048099"/>
            <a:ext cx="5253840" cy="26086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919"/>
              </a:lnSpc>
            </a:pPr>
            <a:r>
              <a:rPr lang="en-US" sz="6000" spc="717" dirty="0">
                <a:solidFill>
                  <a:srgbClr val="FFFFFF"/>
                </a:solidFill>
                <a:latin typeface="Montserrat Alternates 1"/>
              </a:rPr>
              <a:t>ЗВІТ</a:t>
            </a:r>
            <a:r>
              <a:rPr lang="uk-UA" sz="4400" spc="717" dirty="0">
                <a:solidFill>
                  <a:srgbClr val="FFFFFF"/>
                </a:solidFill>
                <a:latin typeface="Montserrat Alternates 1"/>
              </a:rPr>
              <a:t> </a:t>
            </a:r>
            <a:r>
              <a:rPr lang="uk-UA" sz="4800" spc="717" dirty="0">
                <a:solidFill>
                  <a:srgbClr val="FFFFFF"/>
                </a:solidFill>
                <a:latin typeface="Montserrat Alternates 1"/>
              </a:rPr>
              <a:t>202</a:t>
            </a:r>
            <a:r>
              <a:rPr lang="en-US" sz="4800" spc="717" dirty="0">
                <a:solidFill>
                  <a:srgbClr val="FFFFFF"/>
                </a:solidFill>
                <a:latin typeface="Montserrat Alternates 1"/>
              </a:rPr>
              <a:t>5</a:t>
            </a:r>
            <a:endParaRPr lang="uk-UA" sz="4800" spc="717" dirty="0">
              <a:solidFill>
                <a:srgbClr val="FFFFFF"/>
              </a:solidFill>
              <a:latin typeface="Montserrat Alternates 1"/>
            </a:endParaRPr>
          </a:p>
          <a:p>
            <a:pPr algn="ctr">
              <a:lnSpc>
                <a:spcPts val="10919"/>
              </a:lnSpc>
            </a:pPr>
            <a:r>
              <a:rPr lang="uk-UA" sz="4800" spc="717" dirty="0">
                <a:solidFill>
                  <a:srgbClr val="FFFFFF"/>
                </a:solidFill>
                <a:latin typeface="Montserrat Alternates 1"/>
              </a:rPr>
              <a:t>ПЛАН 2026</a:t>
            </a:r>
            <a:endParaRPr lang="en-US" sz="4800" spc="717" dirty="0">
              <a:solidFill>
                <a:srgbClr val="FFFFFF"/>
              </a:solidFill>
              <a:latin typeface="Montserrat Alternates 1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2689934" y="3646690"/>
            <a:ext cx="8768840" cy="13177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53"/>
              </a:lnSpc>
            </a:pPr>
            <a:r>
              <a:rPr lang="uk-UA" sz="2466" spc="49" dirty="0">
                <a:solidFill>
                  <a:srgbClr val="FFFFFF"/>
                </a:solidFill>
                <a:latin typeface="Montserrat Alternates 1"/>
              </a:rPr>
              <a:t>                                </a:t>
            </a:r>
            <a:endParaRPr lang="en-US" sz="4800" spc="49" dirty="0">
              <a:solidFill>
                <a:srgbClr val="FFFFFF"/>
              </a:solidFill>
              <a:latin typeface="Montserrat Alternates 1"/>
            </a:endParaRPr>
          </a:p>
          <a:p>
            <a:pPr algn="ctr">
              <a:lnSpc>
                <a:spcPts val="3453"/>
              </a:lnSpc>
            </a:pPr>
            <a:endParaRPr lang="en-US" sz="2466" spc="49" dirty="0">
              <a:solidFill>
                <a:srgbClr val="FFFFFF"/>
              </a:solidFill>
              <a:latin typeface="Montserrat Alternates 1"/>
            </a:endParaRPr>
          </a:p>
          <a:p>
            <a:pPr algn="ctr">
              <a:lnSpc>
                <a:spcPts val="3453"/>
              </a:lnSpc>
              <a:spcBef>
                <a:spcPct val="0"/>
              </a:spcBef>
            </a:pPr>
            <a:r>
              <a:rPr lang="en-US" sz="2466" spc="49" dirty="0">
                <a:solidFill>
                  <a:srgbClr val="FFFFFF"/>
                </a:solidFill>
                <a:latin typeface="Montserrat Alternates 1"/>
              </a:rPr>
              <a:t> </a:t>
            </a:r>
          </a:p>
        </p:txBody>
      </p:sp>
      <p:grpSp>
        <p:nvGrpSpPr>
          <p:cNvPr id="18" name="Group 18"/>
          <p:cNvGrpSpPr/>
          <p:nvPr/>
        </p:nvGrpSpPr>
        <p:grpSpPr>
          <a:xfrm>
            <a:off x="241406" y="805962"/>
            <a:ext cx="5246077" cy="5246077"/>
            <a:chOff x="0" y="0"/>
            <a:chExt cx="812800" cy="8128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8000">
                <a:alpha val="40784"/>
              </a:srgbClr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239"/>
                </a:lnSpc>
              </a:pPr>
              <a:endParaRPr sz="1200"/>
            </a:p>
          </p:txBody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637155" y="1153057"/>
            <a:ext cx="4454579" cy="4454579"/>
            <a:chOff x="0" y="0"/>
            <a:chExt cx="6355080" cy="635508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685800" y="1205554"/>
            <a:ext cx="4349603" cy="4349585"/>
            <a:chOff x="0" y="0"/>
            <a:chExt cx="6350000" cy="6349975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3">
            <a:extLst>
              <a:ext uri="{FF2B5EF4-FFF2-40B4-BE49-F238E27FC236}">
                <a16:creationId xmlns:a16="http://schemas.microsoft.com/office/drawing/2014/main" id="{37D2ADB4-95D4-4FD2-91E0-43BD19F747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64" y="2244233"/>
            <a:ext cx="4920336" cy="412993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0FE8F03-D7F7-4482-AB13-E02D104D0E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9664" y="2244234"/>
            <a:ext cx="4786986" cy="386066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B8FAEF9C-AE76-435A-AF94-713CA79FAAD1}"/>
              </a:ext>
            </a:extLst>
          </p:cNvPr>
          <p:cNvGrpSpPr>
            <a:grpSpLocks noChangeAspect="1"/>
          </p:cNvGrpSpPr>
          <p:nvPr/>
        </p:nvGrpSpPr>
        <p:grpSpPr>
          <a:xfrm>
            <a:off x="10824206" y="-87143"/>
            <a:ext cx="1211589" cy="1211585"/>
            <a:chOff x="0" y="0"/>
            <a:chExt cx="6350000" cy="6349975"/>
          </a:xfrm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CDA39946-0048-4CF2-99B2-6F6421601B29}"/>
                </a:ext>
              </a:extLst>
            </p:cNvPr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</p:sp>
      </p:grpSp>
      <p:sp>
        <p:nvSpPr>
          <p:cNvPr id="13" name="Заголовок 11">
            <a:extLst>
              <a:ext uri="{FF2B5EF4-FFF2-40B4-BE49-F238E27FC236}">
                <a16:creationId xmlns:a16="http://schemas.microsoft.com/office/drawing/2014/main" id="{5D1C85DB-8E0A-4271-BA1A-18A3A64C93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41" y="180975"/>
            <a:ext cx="10419965" cy="943467"/>
          </a:xfrm>
        </p:spPr>
        <p:txBody>
          <a:bodyPr>
            <a:normAutofit/>
          </a:bodyPr>
          <a:lstStyle/>
          <a:p>
            <a:pPr algn="just"/>
            <a:r>
              <a:rPr lang="uk-UA" sz="2000" b="1" dirty="0"/>
              <a:t>	           </a:t>
            </a:r>
            <a:r>
              <a:rPr lang="uk-UA" sz="3200" b="1" dirty="0"/>
              <a:t>Роботи на ділянці під комунальну АЗС.</a:t>
            </a:r>
          </a:p>
        </p:txBody>
      </p:sp>
    </p:spTree>
    <p:extLst>
      <p:ext uri="{BB962C8B-B14F-4D97-AF65-F5344CB8AC3E}">
        <p14:creationId xmlns:p14="http://schemas.microsoft.com/office/powerpoint/2010/main" val="30394471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17">
            <a:extLst>
              <a:ext uri="{FF2B5EF4-FFF2-40B4-BE49-F238E27FC236}">
                <a16:creationId xmlns:a16="http://schemas.microsoft.com/office/drawing/2014/main" id="{80CD58EA-195E-4CA6-A555-3C97CE6827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2875"/>
            <a:ext cx="10515600" cy="1390650"/>
          </a:xfrm>
        </p:spPr>
        <p:txBody>
          <a:bodyPr>
            <a:normAutofit/>
          </a:bodyPr>
          <a:lstStyle/>
          <a:p>
            <a:r>
              <a:rPr lang="uk-UA" sz="2800" dirty="0"/>
              <a:t>	</a:t>
            </a:r>
            <a:r>
              <a:rPr lang="uk-UA" sz="2800" b="1" dirty="0"/>
              <a:t>Отримано </a:t>
            </a:r>
            <a:r>
              <a:rPr lang="en-US" sz="2800" b="1" dirty="0"/>
              <a:t> 272 </a:t>
            </a:r>
            <a:r>
              <a:rPr lang="uk-UA" sz="2800" b="1" dirty="0"/>
              <a:t>кг меду, який передано КЗ ТМР «</a:t>
            </a:r>
            <a:r>
              <a:rPr lang="uk-UA" sz="2800" b="1" dirty="0" err="1"/>
              <a:t>Музейно</a:t>
            </a:r>
            <a:r>
              <a:rPr lang="uk-UA" sz="2800" b="1" dirty="0"/>
              <a:t> – виставковий центр «Тростянецький» та  соціальної сфери.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508E8FF5-F7BF-4614-B5C2-A0EEE7C95CD7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282262" y="1885258"/>
            <a:ext cx="4243388" cy="447115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4354BCF-1D82-4E96-A048-4C85479598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8559" y="1885259"/>
            <a:ext cx="3582185" cy="202089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17DCD1C-5546-449B-9447-B600866AFC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3653" y="1885259"/>
            <a:ext cx="3507555" cy="4351338"/>
          </a:xfrm>
          <a:prstGeom prst="rect">
            <a:avLst/>
          </a:prstGeom>
        </p:spPr>
      </p:pic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442D312D-9BBC-482D-836D-A7AD6727F008}"/>
              </a:ext>
            </a:extLst>
          </p:cNvPr>
          <p:cNvSpPr txBox="1">
            <a:spLocks/>
          </p:cNvSpPr>
          <p:nvPr/>
        </p:nvSpPr>
        <p:spPr>
          <a:xfrm>
            <a:off x="838200" y="621402"/>
            <a:ext cx="10515600" cy="11508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3B19812-02A7-4179-905B-04234B9AC1F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494" t="4976" b="4571"/>
          <a:stretch/>
        </p:blipFill>
        <p:spPr>
          <a:xfrm>
            <a:off x="4628559" y="3974064"/>
            <a:ext cx="3582185" cy="2262533"/>
          </a:xfrm>
          <a:prstGeom prst="rect">
            <a:avLst/>
          </a:prstGeom>
        </p:spPr>
      </p:pic>
      <p:grpSp>
        <p:nvGrpSpPr>
          <p:cNvPr id="13" name="Group 7">
            <a:extLst>
              <a:ext uri="{FF2B5EF4-FFF2-40B4-BE49-F238E27FC236}">
                <a16:creationId xmlns:a16="http://schemas.microsoft.com/office/drawing/2014/main" id="{7FF947AE-A15C-4D6D-B1E8-17E96D58CC49}"/>
              </a:ext>
            </a:extLst>
          </p:cNvPr>
          <p:cNvGrpSpPr>
            <a:grpSpLocks noChangeAspect="1"/>
          </p:cNvGrpSpPr>
          <p:nvPr/>
        </p:nvGrpSpPr>
        <p:grpSpPr>
          <a:xfrm>
            <a:off x="10824206" y="-82550"/>
            <a:ext cx="1211589" cy="1211585"/>
            <a:chOff x="0" y="0"/>
            <a:chExt cx="6350000" cy="6349975"/>
          </a:xfrm>
        </p:grpSpPr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38664667-EC25-4BCE-BC77-B11062972634}"/>
                </a:ext>
              </a:extLst>
            </p:cNvPr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</p:sp>
      </p:grpSp>
    </p:spTree>
    <p:extLst>
      <p:ext uri="{BB962C8B-B14F-4D97-AF65-F5344CB8AC3E}">
        <p14:creationId xmlns:p14="http://schemas.microsoft.com/office/powerpoint/2010/main" val="42321715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888" b="-8888"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-1737449" y="-1194277"/>
            <a:ext cx="9259253" cy="9259253"/>
            <a:chOff x="0" y="0"/>
            <a:chExt cx="6355080" cy="635508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-1765182" y="-1185673"/>
            <a:ext cx="9259253" cy="9259253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E3148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239"/>
                </a:lnSpc>
              </a:pPr>
              <a:endParaRPr sz="1200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4526881" y="2063562"/>
            <a:ext cx="7665119" cy="2760785"/>
            <a:chOff x="0" y="0"/>
            <a:chExt cx="3028195" cy="109068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28195" cy="1090680"/>
            </a:xfrm>
            <a:custGeom>
              <a:avLst/>
              <a:gdLst/>
              <a:ahLst/>
              <a:cxnLst/>
              <a:rect l="l" t="t" r="r" b="b"/>
              <a:pathLst>
                <a:path w="3028195" h="1090680">
                  <a:moveTo>
                    <a:pt x="0" y="0"/>
                  </a:moveTo>
                  <a:lnTo>
                    <a:pt x="3028195" y="0"/>
                  </a:lnTo>
                  <a:lnTo>
                    <a:pt x="3028195" y="1090680"/>
                  </a:lnTo>
                  <a:lnTo>
                    <a:pt x="0" y="1090680"/>
                  </a:lnTo>
                  <a:close/>
                </a:path>
              </a:pathLst>
            </a:custGeom>
            <a:solidFill>
              <a:srgbClr val="00A37C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57150"/>
              <a:ext cx="3028195" cy="114783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239"/>
                </a:lnSpc>
              </a:pPr>
              <a:endParaRPr sz="1200"/>
            </a:p>
          </p:txBody>
        </p:sp>
      </p:grpSp>
      <p:sp>
        <p:nvSpPr>
          <p:cNvPr id="11" name="AutoShape 11"/>
          <p:cNvSpPr/>
          <p:nvPr/>
        </p:nvSpPr>
        <p:spPr>
          <a:xfrm>
            <a:off x="5043089" y="2066737"/>
            <a:ext cx="7148911" cy="0"/>
          </a:xfrm>
          <a:prstGeom prst="line">
            <a:avLst/>
          </a:prstGeom>
          <a:ln w="3810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5043089" y="4798946"/>
            <a:ext cx="7148911" cy="0"/>
          </a:xfrm>
          <a:prstGeom prst="line">
            <a:avLst/>
          </a:prstGeom>
          <a:ln w="3810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3" name="Group 13"/>
          <p:cNvGrpSpPr/>
          <p:nvPr/>
        </p:nvGrpSpPr>
        <p:grpSpPr>
          <a:xfrm>
            <a:off x="-675834" y="-14954"/>
            <a:ext cx="6887907" cy="6887907"/>
            <a:chOff x="0" y="0"/>
            <a:chExt cx="812800" cy="8128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A37C">
                <a:alpha val="95686"/>
              </a:srgbClr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239"/>
                </a:lnSpc>
              </a:pPr>
              <a:endParaRPr sz="1200"/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6739372" y="2689860"/>
            <a:ext cx="5452628" cy="12761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920"/>
              </a:lnSpc>
            </a:pPr>
            <a:r>
              <a:rPr lang="en-US" sz="7800" spc="717">
                <a:solidFill>
                  <a:srgbClr val="FFFFFF"/>
                </a:solidFill>
                <a:latin typeface="Montserrat Alternates 1"/>
              </a:rPr>
              <a:t>ДЯКУЮ!</a:t>
            </a:r>
          </a:p>
        </p:txBody>
      </p:sp>
      <p:grpSp>
        <p:nvGrpSpPr>
          <p:cNvPr id="17" name="Group 17"/>
          <p:cNvGrpSpPr/>
          <p:nvPr/>
        </p:nvGrpSpPr>
        <p:grpSpPr>
          <a:xfrm>
            <a:off x="241406" y="805962"/>
            <a:ext cx="5246077" cy="5246077"/>
            <a:chOff x="0" y="0"/>
            <a:chExt cx="812800" cy="812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79B507">
                <a:alpha val="40784"/>
              </a:srgbClr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239"/>
                </a:lnSpc>
              </a:pPr>
              <a:endParaRPr sz="1200"/>
            </a:p>
          </p:txBody>
        </p:sp>
      </p:grpSp>
      <p:grpSp>
        <p:nvGrpSpPr>
          <p:cNvPr id="20" name="Group 20"/>
          <p:cNvGrpSpPr>
            <a:grpSpLocks noChangeAspect="1"/>
          </p:cNvGrpSpPr>
          <p:nvPr/>
        </p:nvGrpSpPr>
        <p:grpSpPr>
          <a:xfrm>
            <a:off x="637155" y="1153057"/>
            <a:ext cx="4454579" cy="4454579"/>
            <a:chOff x="0" y="0"/>
            <a:chExt cx="6355080" cy="635508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2" name="Group 22"/>
          <p:cNvGrpSpPr>
            <a:grpSpLocks noChangeAspect="1"/>
          </p:cNvGrpSpPr>
          <p:nvPr/>
        </p:nvGrpSpPr>
        <p:grpSpPr>
          <a:xfrm>
            <a:off x="685800" y="1205554"/>
            <a:ext cx="4349603" cy="4349585"/>
            <a:chOff x="0" y="0"/>
            <a:chExt cx="6350000" cy="6349975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5">
            <a:extLst>
              <a:ext uri="{FF2B5EF4-FFF2-40B4-BE49-F238E27FC236}">
                <a16:creationId xmlns:a16="http://schemas.microsoft.com/office/drawing/2014/main" id="{6C37F68B-D47E-44AA-8640-4F507E89776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11012463"/>
              </p:ext>
            </p:extLst>
          </p:nvPr>
        </p:nvGraphicFramePr>
        <p:xfrm>
          <a:off x="651754" y="1129035"/>
          <a:ext cx="10515600" cy="54079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Объект 5">
            <a:extLst>
              <a:ext uri="{FF2B5EF4-FFF2-40B4-BE49-F238E27FC236}">
                <a16:creationId xmlns:a16="http://schemas.microsoft.com/office/drawing/2014/main" id="{2EB58B86-8CE3-467C-BA84-0625D456684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67592575"/>
              </p:ext>
            </p:extLst>
          </p:nvPr>
        </p:nvGraphicFramePr>
        <p:xfrm>
          <a:off x="381000" y="794657"/>
          <a:ext cx="11442597" cy="57881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5" name="Group 7">
            <a:extLst>
              <a:ext uri="{FF2B5EF4-FFF2-40B4-BE49-F238E27FC236}">
                <a16:creationId xmlns:a16="http://schemas.microsoft.com/office/drawing/2014/main" id="{194BF3E4-E383-4258-B80E-6270A312829F}"/>
              </a:ext>
            </a:extLst>
          </p:cNvPr>
          <p:cNvGrpSpPr>
            <a:grpSpLocks noChangeAspect="1"/>
          </p:cNvGrpSpPr>
          <p:nvPr/>
        </p:nvGrpSpPr>
        <p:grpSpPr>
          <a:xfrm>
            <a:off x="10824206" y="-82550"/>
            <a:ext cx="1211589" cy="1211585"/>
            <a:chOff x="0" y="0"/>
            <a:chExt cx="6350000" cy="6349975"/>
          </a:xfrm>
        </p:grpSpPr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CA471D8C-1B19-4C01-A8B7-10235F832A3F}"/>
                </a:ext>
              </a:extLst>
            </p:cNvPr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</p:sp>
      </p:grpSp>
    </p:spTree>
    <p:extLst>
      <p:ext uri="{BB962C8B-B14F-4D97-AF65-F5344CB8AC3E}">
        <p14:creationId xmlns:p14="http://schemas.microsoft.com/office/powerpoint/2010/main" val="21917335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7">
            <a:extLst>
              <a:ext uri="{FF2B5EF4-FFF2-40B4-BE49-F238E27FC236}">
                <a16:creationId xmlns:a16="http://schemas.microsoft.com/office/drawing/2014/main" id="{218649BD-BBE6-4188-B86A-0AC1B188AD74}"/>
              </a:ext>
            </a:extLst>
          </p:cNvPr>
          <p:cNvGrpSpPr>
            <a:grpSpLocks noChangeAspect="1"/>
          </p:cNvGrpSpPr>
          <p:nvPr/>
        </p:nvGrpSpPr>
        <p:grpSpPr>
          <a:xfrm>
            <a:off x="10824206" y="-82550"/>
            <a:ext cx="1211589" cy="1211585"/>
            <a:chOff x="0" y="0"/>
            <a:chExt cx="6350000" cy="6349975"/>
          </a:xfrm>
        </p:grpSpPr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34B98783-4667-4F92-A99E-D3DF80192C51}"/>
                </a:ext>
              </a:extLst>
            </p:cNvPr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</p:sp>
      </p:grpSp>
      <p:sp>
        <p:nvSpPr>
          <p:cNvPr id="16" name="Заголовок 15">
            <a:extLst>
              <a:ext uri="{FF2B5EF4-FFF2-40B4-BE49-F238E27FC236}">
                <a16:creationId xmlns:a16="http://schemas.microsoft.com/office/drawing/2014/main" id="{BD8F5233-2761-4D43-AB21-98D02D4221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8600"/>
            <a:ext cx="10515600" cy="900436"/>
          </a:xfrm>
        </p:spPr>
        <p:txBody>
          <a:bodyPr/>
          <a:lstStyle/>
          <a:p>
            <a:pPr algn="ctr"/>
            <a:r>
              <a:rPr lang="uk-UA" dirty="0"/>
              <a:t> Виробничі показники соя</a:t>
            </a:r>
          </a:p>
        </p:txBody>
      </p:sp>
      <p:graphicFrame>
        <p:nvGraphicFramePr>
          <p:cNvPr id="15" name="Объект 14">
            <a:extLst>
              <a:ext uri="{FF2B5EF4-FFF2-40B4-BE49-F238E27FC236}">
                <a16:creationId xmlns:a16="http://schemas.microsoft.com/office/drawing/2014/main" id="{4277B875-EC73-4222-AE38-F0A3900D448F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269481438"/>
              </p:ext>
            </p:extLst>
          </p:nvPr>
        </p:nvGraphicFramePr>
        <p:xfrm>
          <a:off x="838200" y="980389"/>
          <a:ext cx="9986006" cy="5797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D660A986-D273-4032-BE3D-413ABB21474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74405459"/>
              </p:ext>
            </p:extLst>
          </p:nvPr>
        </p:nvGraphicFramePr>
        <p:xfrm>
          <a:off x="5582410" y="1590598"/>
          <a:ext cx="4428502" cy="45816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2260104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6982B3-9CA3-4C57-B935-657B2F32D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9473"/>
            <a:ext cx="10515600" cy="841675"/>
          </a:xfrm>
        </p:spPr>
        <p:txBody>
          <a:bodyPr/>
          <a:lstStyle/>
          <a:p>
            <a:pPr algn="ctr"/>
            <a:r>
              <a:rPr lang="uk-UA" b="1" dirty="0">
                <a:solidFill>
                  <a:schemeClr val="accent1">
                    <a:lumMod val="50000"/>
                  </a:schemeClr>
                </a:solidFill>
              </a:rPr>
              <a:t>Агенція місцевого розвитку</a:t>
            </a:r>
            <a:endParaRPr lang="ru-RU" dirty="0"/>
          </a:p>
        </p:txBody>
      </p:sp>
      <p:pic>
        <p:nvPicPr>
          <p:cNvPr id="1028" name="Picture 4" descr="Соя в полі">
            <a:extLst>
              <a:ext uri="{FF2B5EF4-FFF2-40B4-BE49-F238E27FC236}">
                <a16:creationId xmlns:a16="http://schemas.microsoft.com/office/drawing/2014/main" id="{7BDDF54E-53AF-49BC-BCC9-54072D6FC61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5308847" y="5829105"/>
            <a:ext cx="368054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BF36071-4165-4675-BF3B-1E07B4B93934}"/>
              </a:ext>
            </a:extLst>
          </p:cNvPr>
          <p:cNvSpPr/>
          <p:nvPr/>
        </p:nvSpPr>
        <p:spPr>
          <a:xfrm>
            <a:off x="838200" y="702366"/>
            <a:ext cx="10055087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/>
              <a:t>Результати діяльності КП «Агенція місцевого розвитку» за</a:t>
            </a:r>
            <a:r>
              <a:rPr lang="en-US" sz="2000" dirty="0"/>
              <a:t> 202</a:t>
            </a:r>
            <a:r>
              <a:rPr lang="uk-UA" sz="2000" dirty="0"/>
              <a:t>5</a:t>
            </a:r>
            <a:r>
              <a:rPr lang="en-US" sz="2000" dirty="0"/>
              <a:t> </a:t>
            </a:r>
            <a:r>
              <a:rPr lang="uk-UA" sz="2000" dirty="0"/>
              <a:t>рік: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dirty="0"/>
              <a:t>зібрано </a:t>
            </a:r>
            <a:r>
              <a:rPr lang="uk-UA" b="1" dirty="0">
                <a:solidFill>
                  <a:srgbClr val="00B050"/>
                </a:solidFill>
              </a:rPr>
              <a:t>413,38 т бобів сої</a:t>
            </a:r>
            <a:r>
              <a:rPr lang="uk-UA" dirty="0"/>
              <a:t> на розрахункову суму 6200 </a:t>
            </a:r>
            <a:r>
              <a:rPr lang="uk-UA" b="1" dirty="0"/>
              <a:t> тис. грн.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b="1" dirty="0"/>
              <a:t>розрахунковий прибуток 2500  тис. грн.;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b="1" dirty="0"/>
              <a:t>врожайність 22,3 ц/га</a:t>
            </a:r>
            <a:endParaRPr lang="uk-UA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uk-UA" sz="2000" dirty="0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3AA3E1E-938E-4C72-9EBD-B25C14EC93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9940" y="2465757"/>
            <a:ext cx="4680857" cy="377175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5F03283-C73A-48A0-BF5C-956A6E1CE7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1203" y="2465757"/>
            <a:ext cx="5045530" cy="3771757"/>
          </a:xfrm>
          <a:prstGeom prst="rect">
            <a:avLst/>
          </a:prstGeom>
        </p:spPr>
      </p:pic>
      <p:grpSp>
        <p:nvGrpSpPr>
          <p:cNvPr id="13" name="Group 7">
            <a:extLst>
              <a:ext uri="{FF2B5EF4-FFF2-40B4-BE49-F238E27FC236}">
                <a16:creationId xmlns:a16="http://schemas.microsoft.com/office/drawing/2014/main" id="{B8FF05A3-4488-4B36-A3C4-29C7B2930B9D}"/>
              </a:ext>
            </a:extLst>
          </p:cNvPr>
          <p:cNvGrpSpPr>
            <a:grpSpLocks noChangeAspect="1"/>
          </p:cNvGrpSpPr>
          <p:nvPr/>
        </p:nvGrpSpPr>
        <p:grpSpPr>
          <a:xfrm>
            <a:off x="10824206" y="-82550"/>
            <a:ext cx="1211589" cy="1211585"/>
            <a:chOff x="0" y="0"/>
            <a:chExt cx="6350000" cy="6349975"/>
          </a:xfrm>
        </p:grpSpPr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7D540F86-3E25-4560-ADCF-494B871CC47F}"/>
                </a:ext>
              </a:extLst>
            </p:cNvPr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</p:sp>
      </p:grpSp>
    </p:spTree>
    <p:extLst>
      <p:ext uri="{BB962C8B-B14F-4D97-AF65-F5344CB8AC3E}">
        <p14:creationId xmlns:p14="http://schemas.microsoft.com/office/powerpoint/2010/main" val="40242997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10824206" y="-82550"/>
            <a:ext cx="1211589" cy="1211585"/>
            <a:chOff x="0" y="0"/>
            <a:chExt cx="6350000" cy="63499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</p:sp>
      </p:grpSp>
      <p:sp>
        <p:nvSpPr>
          <p:cNvPr id="13" name="Freeform 13"/>
          <p:cNvSpPr/>
          <p:nvPr/>
        </p:nvSpPr>
        <p:spPr>
          <a:xfrm>
            <a:off x="6833307" y="1180079"/>
            <a:ext cx="818145" cy="664743"/>
          </a:xfrm>
          <a:custGeom>
            <a:avLst/>
            <a:gdLst/>
            <a:ahLst/>
            <a:cxnLst/>
            <a:rect l="l" t="t" r="r" b="b"/>
            <a:pathLst>
              <a:path w="1227218" h="997115">
                <a:moveTo>
                  <a:pt x="0" y="0"/>
                </a:moveTo>
                <a:lnTo>
                  <a:pt x="1227219" y="0"/>
                </a:lnTo>
                <a:lnTo>
                  <a:pt x="1227219" y="997115"/>
                </a:lnTo>
                <a:lnTo>
                  <a:pt x="0" y="99711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6833307" y="2771921"/>
            <a:ext cx="984069" cy="1045492"/>
          </a:xfrm>
          <a:custGeom>
            <a:avLst/>
            <a:gdLst/>
            <a:ahLst/>
            <a:cxnLst/>
            <a:rect l="l" t="t" r="r" b="b"/>
            <a:pathLst>
              <a:path w="1476104" h="1568238">
                <a:moveTo>
                  <a:pt x="0" y="0"/>
                </a:moveTo>
                <a:lnTo>
                  <a:pt x="1476104" y="0"/>
                </a:lnTo>
                <a:lnTo>
                  <a:pt x="1476104" y="1568238"/>
                </a:lnTo>
                <a:lnTo>
                  <a:pt x="0" y="156823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6851534" y="4747623"/>
            <a:ext cx="984069" cy="791754"/>
          </a:xfrm>
          <a:custGeom>
            <a:avLst/>
            <a:gdLst/>
            <a:ahLst/>
            <a:cxnLst/>
            <a:rect l="l" t="t" r="r" b="b"/>
            <a:pathLst>
              <a:path w="1476104" h="1187631">
                <a:moveTo>
                  <a:pt x="0" y="0"/>
                </a:moveTo>
                <a:lnTo>
                  <a:pt x="1476104" y="0"/>
                </a:lnTo>
                <a:lnTo>
                  <a:pt x="1476104" y="1187632"/>
                </a:lnTo>
                <a:lnTo>
                  <a:pt x="0" y="118763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6" name="TextBox 16"/>
          <p:cNvSpPr txBox="1"/>
          <p:nvPr/>
        </p:nvSpPr>
        <p:spPr>
          <a:xfrm>
            <a:off x="7835603" y="1230256"/>
            <a:ext cx="4061376" cy="4891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16"/>
              </a:lnSpc>
            </a:pPr>
            <a:r>
              <a:rPr lang="uk-UA" sz="2800" dirty="0">
                <a:solidFill>
                  <a:srgbClr val="00A37C"/>
                </a:solidFill>
                <a:latin typeface="Montserrat Alternates 1"/>
              </a:rPr>
              <a:t>185</a:t>
            </a:r>
            <a:r>
              <a:rPr lang="en-US" sz="2800" dirty="0">
                <a:solidFill>
                  <a:srgbClr val="00A37C"/>
                </a:solidFill>
                <a:latin typeface="Montserrat Alternates 1"/>
              </a:rPr>
              <a:t> </a:t>
            </a:r>
            <a:r>
              <a:rPr lang="en-US" sz="2800" dirty="0" err="1">
                <a:solidFill>
                  <a:srgbClr val="00A37C"/>
                </a:solidFill>
                <a:latin typeface="Montserrat Alternates 1"/>
              </a:rPr>
              <a:t>га</a:t>
            </a:r>
            <a:endParaRPr lang="en-US" sz="2800" dirty="0">
              <a:solidFill>
                <a:srgbClr val="00A37C"/>
              </a:solidFill>
              <a:latin typeface="Montserrat Alternates 1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7835603" y="3012473"/>
            <a:ext cx="4061376" cy="4891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16"/>
              </a:lnSpc>
            </a:pPr>
            <a:r>
              <a:rPr lang="uk-UA" sz="2800" dirty="0">
                <a:solidFill>
                  <a:srgbClr val="00A37C"/>
                </a:solidFill>
                <a:latin typeface="Montserrat Alternates 1"/>
              </a:rPr>
              <a:t>413,38</a:t>
            </a:r>
            <a:r>
              <a:rPr lang="en-US" sz="2800" dirty="0">
                <a:solidFill>
                  <a:srgbClr val="00A37C"/>
                </a:solidFill>
                <a:latin typeface="Montserrat Alternates 1"/>
              </a:rPr>
              <a:t> </a:t>
            </a:r>
            <a:r>
              <a:rPr lang="uk-UA" sz="2800" dirty="0">
                <a:solidFill>
                  <a:srgbClr val="00A37C"/>
                </a:solidFill>
                <a:latin typeface="Montserrat Alternates 1"/>
              </a:rPr>
              <a:t>т</a:t>
            </a:r>
            <a:r>
              <a:rPr lang="en-US" sz="2800" dirty="0">
                <a:solidFill>
                  <a:srgbClr val="00A37C"/>
                </a:solidFill>
                <a:latin typeface="Montserrat Alternates 1"/>
              </a:rPr>
              <a:t> </a:t>
            </a:r>
          </a:p>
        </p:txBody>
      </p:sp>
      <p:pic>
        <p:nvPicPr>
          <p:cNvPr id="1030" name="Picture 6" descr="Соевые стручки на солнечном поле Сельскохозяйственная соевая плантация">
            <a:extLst>
              <a:ext uri="{FF2B5EF4-FFF2-40B4-BE49-F238E27FC236}">
                <a16:creationId xmlns:a16="http://schemas.microsoft.com/office/drawing/2014/main" id="{049ABADA-B45A-4EE3-AFBA-3DB15C30B0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666751"/>
            <a:ext cx="5648325" cy="4942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7">
            <a:extLst>
              <a:ext uri="{FF2B5EF4-FFF2-40B4-BE49-F238E27FC236}">
                <a16:creationId xmlns:a16="http://schemas.microsoft.com/office/drawing/2014/main" id="{2C2FCEA1-69E1-434A-A3BB-94E957008A87}"/>
              </a:ext>
            </a:extLst>
          </p:cNvPr>
          <p:cNvSpPr txBox="1"/>
          <p:nvPr/>
        </p:nvSpPr>
        <p:spPr>
          <a:xfrm>
            <a:off x="7915275" y="5032718"/>
            <a:ext cx="2267138" cy="4891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116"/>
              </a:lnSpc>
            </a:pPr>
            <a:r>
              <a:rPr lang="uk-UA" sz="2800" dirty="0">
                <a:solidFill>
                  <a:srgbClr val="00A37C"/>
                </a:solidFill>
                <a:latin typeface="Montserrat Alternates 1"/>
              </a:rPr>
              <a:t>6200тис.грн.</a:t>
            </a:r>
            <a:endParaRPr lang="en-US" sz="2800" dirty="0">
              <a:solidFill>
                <a:srgbClr val="00A37C"/>
              </a:solidFill>
              <a:latin typeface="Montserrat Alternates 1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Объект 13">
            <a:extLst>
              <a:ext uri="{FF2B5EF4-FFF2-40B4-BE49-F238E27FC236}">
                <a16:creationId xmlns:a16="http://schemas.microsoft.com/office/drawing/2014/main" id="{2D2EB08D-C7F2-4022-8C97-68C05F4745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 flipV="1">
            <a:off x="1771649" y="3316606"/>
            <a:ext cx="1282243" cy="45719"/>
          </a:xfr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B1FBC45B-FDFA-4769-BF5D-EF34D8051F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775" y="2647950"/>
            <a:ext cx="3752850" cy="3772586"/>
          </a:xfrm>
          <a:prstGeom prst="rect">
            <a:avLst/>
          </a:prstGeom>
        </p:spPr>
      </p:pic>
      <p:grpSp>
        <p:nvGrpSpPr>
          <p:cNvPr id="9" name="Group 7">
            <a:extLst>
              <a:ext uri="{FF2B5EF4-FFF2-40B4-BE49-F238E27FC236}">
                <a16:creationId xmlns:a16="http://schemas.microsoft.com/office/drawing/2014/main" id="{5EDB5B8E-DFB5-4C27-938A-A1F14EAEC548}"/>
              </a:ext>
            </a:extLst>
          </p:cNvPr>
          <p:cNvGrpSpPr>
            <a:grpSpLocks noChangeAspect="1"/>
          </p:cNvGrpSpPr>
          <p:nvPr/>
        </p:nvGrpSpPr>
        <p:grpSpPr>
          <a:xfrm>
            <a:off x="10824206" y="-82550"/>
            <a:ext cx="1211589" cy="1211585"/>
            <a:chOff x="0" y="0"/>
            <a:chExt cx="6350000" cy="6349975"/>
          </a:xfrm>
        </p:grpSpPr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2124B19A-078C-4F3C-A726-F4AB7F09FF38}"/>
                </a:ext>
              </a:extLst>
            </p:cNvPr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</p:sp>
      </p:grp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BEBC2038-4211-4BC9-A690-63A108F41103}"/>
              </a:ext>
            </a:extLst>
          </p:cNvPr>
          <p:cNvSpPr txBox="1">
            <a:spLocks/>
          </p:cNvSpPr>
          <p:nvPr/>
        </p:nvSpPr>
        <p:spPr>
          <a:xfrm>
            <a:off x="716280" y="160017"/>
            <a:ext cx="10528130" cy="12115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uk-UA" sz="8000" b="1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uk-UA" sz="8000" b="1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uk-UA" sz="8000" b="1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uk-UA" sz="8000" b="1" dirty="0">
                <a:solidFill>
                  <a:schemeClr val="accent1">
                    <a:lumMod val="50000"/>
                  </a:schemeClr>
                </a:solidFill>
              </a:rPr>
              <a:t>            </a:t>
            </a:r>
          </a:p>
          <a:p>
            <a:r>
              <a:rPr lang="uk-UA" sz="8000" b="1" dirty="0">
                <a:solidFill>
                  <a:schemeClr val="accent1">
                    <a:lumMod val="50000"/>
                  </a:schemeClr>
                </a:solidFill>
              </a:rPr>
              <a:t>	Для потреб соціальної сфери  надана допомога по вирощуванню овочевих культур:</a:t>
            </a:r>
          </a:p>
          <a:p>
            <a:endParaRPr lang="uk-UA" sz="96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8000" b="1" dirty="0">
                <a:solidFill>
                  <a:srgbClr val="00B050"/>
                </a:solidFill>
              </a:rPr>
              <a:t>Редиска,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8000" b="1" dirty="0">
                <a:solidFill>
                  <a:srgbClr val="00B050"/>
                </a:solidFill>
              </a:rPr>
              <a:t>Кабачки,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8000" b="1" dirty="0">
                <a:solidFill>
                  <a:srgbClr val="00B050"/>
                </a:solidFill>
              </a:rPr>
              <a:t>Огірки,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8000" b="1" dirty="0">
                <a:solidFill>
                  <a:srgbClr val="00B050"/>
                </a:solidFill>
              </a:rPr>
              <a:t>Столовий буряк,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8000" b="1" dirty="0">
                <a:solidFill>
                  <a:srgbClr val="00B050"/>
                </a:solidFill>
              </a:rPr>
              <a:t>Цибуля, 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8000" b="1" dirty="0">
                <a:solidFill>
                  <a:srgbClr val="00B050"/>
                </a:solidFill>
              </a:rPr>
              <a:t>Морква,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8000" b="1" dirty="0">
                <a:solidFill>
                  <a:srgbClr val="00B050"/>
                </a:solidFill>
              </a:rPr>
              <a:t>Картопля.</a:t>
            </a:r>
            <a:endParaRPr lang="ru-RU" sz="8000" b="1" dirty="0">
              <a:solidFill>
                <a:srgbClr val="00B050"/>
              </a:solidFill>
            </a:endParaRPr>
          </a:p>
        </p:txBody>
      </p:sp>
      <p:pic>
        <p:nvPicPr>
          <p:cNvPr id="15" name="Объект 3">
            <a:extLst>
              <a:ext uri="{FF2B5EF4-FFF2-40B4-BE49-F238E27FC236}">
                <a16:creationId xmlns:a16="http://schemas.microsoft.com/office/drawing/2014/main" id="{ACC4B6C4-0D17-4805-936D-A39AE38DC16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10075" y="2647950"/>
            <a:ext cx="3543301" cy="3772586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805B372-BC80-4AFA-8FF0-188BC17DB02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0264" y="2647950"/>
            <a:ext cx="3842892" cy="3772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1841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4F94F0-EBF5-49F9-9FD5-70AA3C4F2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473102"/>
          </a:xfrm>
        </p:spPr>
        <p:txBody>
          <a:bodyPr>
            <a:normAutofit fontScale="90000"/>
          </a:bodyPr>
          <a:lstStyle/>
          <a:p>
            <a:r>
              <a:rPr lang="uk-UA" sz="2000" b="1" dirty="0"/>
              <a:t>Проведено тендерні процедури в напрямку створення МТП підприємства, придбано сівалку СЗД540.03.</a:t>
            </a:r>
            <a:r>
              <a:rPr lang="en-US" sz="2000" b="1" dirty="0"/>
              <a:t>V,  </a:t>
            </a:r>
            <a:r>
              <a:rPr lang="uk-UA" sz="2000" b="1" dirty="0"/>
              <a:t>культиватор КПСП-6, також отримано по проекту  </a:t>
            </a:r>
            <a:r>
              <a:rPr lang="en-US" sz="2000" b="1" dirty="0"/>
              <a:t>USAID HOVERLA</a:t>
            </a:r>
            <a:r>
              <a:rPr lang="uk-UA" sz="2000" b="1" dirty="0"/>
              <a:t>  трактор </a:t>
            </a:r>
            <a:r>
              <a:rPr lang="en-US" sz="2000" b="1" dirty="0"/>
              <a:t>YTO NLX1304</a:t>
            </a:r>
            <a:r>
              <a:rPr lang="uk-UA" sz="2000" b="1" dirty="0"/>
              <a:t>. </a:t>
            </a:r>
            <a:br>
              <a:rPr lang="uk-UA" sz="2000" b="1" dirty="0"/>
            </a:br>
            <a:r>
              <a:rPr lang="uk-UA" sz="2000" b="1" dirty="0"/>
              <a:t>	</a:t>
            </a:r>
            <a:br>
              <a:rPr lang="uk-UA" sz="2000" b="1" dirty="0"/>
            </a:br>
            <a:r>
              <a:rPr lang="uk-UA" sz="2000" b="1" dirty="0"/>
              <a:t>Власними силами проведений посів сої на ділянці Охтирська гора та гречки поблизу лавандового поля.</a:t>
            </a:r>
            <a:br>
              <a:rPr lang="uk-UA" sz="2000" dirty="0"/>
            </a:br>
            <a:endParaRPr lang="uk-UA" sz="2000" b="1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610CD30F-370C-476A-8832-98BB8E8718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942" y="1669002"/>
            <a:ext cx="4643021" cy="494486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677E48D-0FED-40B5-9046-F8FD2E0513C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0" b="3836"/>
          <a:stretch/>
        </p:blipFill>
        <p:spPr>
          <a:xfrm>
            <a:off x="5060272" y="1669002"/>
            <a:ext cx="7131728" cy="494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2890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6FBE4536-26D0-4071-8BEA-18B545CDCC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08046" y="1825625"/>
            <a:ext cx="3419705" cy="435133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784C66-F71A-49ED-86C4-6F330CB59D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3955" y="1825625"/>
            <a:ext cx="3608100" cy="4351338"/>
          </a:xfrm>
          <a:prstGeom prst="rect">
            <a:avLst/>
          </a:prstGeom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491A3C36-FBBB-498B-B6B2-6DB89D793E7A}"/>
              </a:ext>
            </a:extLst>
          </p:cNvPr>
          <p:cNvSpPr txBox="1">
            <a:spLocks/>
          </p:cNvSpPr>
          <p:nvPr/>
        </p:nvSpPr>
        <p:spPr>
          <a:xfrm>
            <a:off x="466725" y="416315"/>
            <a:ext cx="10515600" cy="1051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dirty="0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441669AB-E2CF-47A2-85E9-A36562412A59}"/>
              </a:ext>
            </a:extLst>
          </p:cNvPr>
          <p:cNvSpPr txBox="1">
            <a:spLocks/>
          </p:cNvSpPr>
          <p:nvPr/>
        </p:nvSpPr>
        <p:spPr>
          <a:xfrm>
            <a:off x="838200" y="209550"/>
            <a:ext cx="9801225" cy="13049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uk-UA" sz="3200" b="1" dirty="0"/>
              <a:t>	</a:t>
            </a:r>
            <a:r>
              <a:rPr lang="uk-UA" sz="2000" b="1" dirty="0"/>
              <a:t>Проведено роботи з корчування коренів дерев старого саду поблизу с. Лучка, розпочаті роботи по звільненню земельної ділянки для закладання нового саду, проводились роботи по догляду за оріховим саду с. </a:t>
            </a:r>
            <a:r>
              <a:rPr lang="uk-UA" sz="2000" b="1" dirty="0" err="1"/>
              <a:t>Буймер</a:t>
            </a:r>
            <a:r>
              <a:rPr lang="uk-UA" sz="2000" b="1" dirty="0"/>
              <a:t>. </a:t>
            </a:r>
            <a:endParaRPr lang="ru-RU" sz="2000" b="1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E89FE83-51E0-49A8-A640-2F885C22D5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457" y="1825625"/>
            <a:ext cx="3951681" cy="4351338"/>
          </a:xfrm>
          <a:prstGeom prst="rect">
            <a:avLst/>
          </a:prstGeom>
        </p:spPr>
      </p:pic>
      <p:grpSp>
        <p:nvGrpSpPr>
          <p:cNvPr id="9" name="Group 7">
            <a:extLst>
              <a:ext uri="{FF2B5EF4-FFF2-40B4-BE49-F238E27FC236}">
                <a16:creationId xmlns:a16="http://schemas.microsoft.com/office/drawing/2014/main" id="{740317A8-971F-4E37-8C6F-67395B233FC4}"/>
              </a:ext>
            </a:extLst>
          </p:cNvPr>
          <p:cNvGrpSpPr>
            <a:grpSpLocks noChangeAspect="1"/>
          </p:cNvGrpSpPr>
          <p:nvPr/>
        </p:nvGrpSpPr>
        <p:grpSpPr>
          <a:xfrm>
            <a:off x="10824206" y="-82550"/>
            <a:ext cx="1211589" cy="1211585"/>
            <a:chOff x="0" y="0"/>
            <a:chExt cx="6350000" cy="6349975"/>
          </a:xfrm>
        </p:grpSpPr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81097F90-D42E-4A08-B7A7-A0C1641B9DBC}"/>
                </a:ext>
              </a:extLst>
            </p:cNvPr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</p:sp>
      </p:grpSp>
    </p:spTree>
    <p:extLst>
      <p:ext uri="{BB962C8B-B14F-4D97-AF65-F5344CB8AC3E}">
        <p14:creationId xmlns:p14="http://schemas.microsoft.com/office/powerpoint/2010/main" val="31349890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>
            <a:extLst>
              <a:ext uri="{FF2B5EF4-FFF2-40B4-BE49-F238E27FC236}">
                <a16:creationId xmlns:a16="http://schemas.microsoft.com/office/drawing/2014/main" id="{EF708F4C-F435-40FF-97B1-1367121074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41" y="180975"/>
            <a:ext cx="10419965" cy="943467"/>
          </a:xfrm>
        </p:spPr>
        <p:txBody>
          <a:bodyPr>
            <a:normAutofit/>
          </a:bodyPr>
          <a:lstStyle/>
          <a:p>
            <a:pPr algn="just"/>
            <a:r>
              <a:rPr lang="uk-UA" sz="2000" b="1" dirty="0"/>
              <a:t>	           </a:t>
            </a:r>
            <a:r>
              <a:rPr lang="uk-UA" sz="3200" b="1" dirty="0"/>
              <a:t>Роботи на ділянці під комунальну АЗС.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53D110B6-1841-49CC-864C-2847A722850A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925286" y="1786164"/>
            <a:ext cx="4838700" cy="4312794"/>
          </a:xfrm>
          <a:prstGeom prst="rect">
            <a:avLst/>
          </a:prstGeom>
        </p:spPr>
      </p:pic>
      <p:pic>
        <p:nvPicPr>
          <p:cNvPr id="8" name="Объект 4">
            <a:extLst>
              <a:ext uri="{FF2B5EF4-FFF2-40B4-BE49-F238E27FC236}">
                <a16:creationId xmlns:a16="http://schemas.microsoft.com/office/drawing/2014/main" id="{A54A60B2-91AF-4980-8B0C-57271AB7EB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9286" y="1786164"/>
            <a:ext cx="4838700" cy="4312795"/>
          </a:xfrm>
          <a:prstGeom prst="rect">
            <a:avLst/>
          </a:prstGeom>
        </p:spPr>
      </p:pic>
      <p:grpSp>
        <p:nvGrpSpPr>
          <p:cNvPr id="10" name="Group 7">
            <a:extLst>
              <a:ext uri="{FF2B5EF4-FFF2-40B4-BE49-F238E27FC236}">
                <a16:creationId xmlns:a16="http://schemas.microsoft.com/office/drawing/2014/main" id="{03D14F6A-2BF1-470D-982A-7FFD497B970E}"/>
              </a:ext>
            </a:extLst>
          </p:cNvPr>
          <p:cNvGrpSpPr>
            <a:grpSpLocks noChangeAspect="1"/>
          </p:cNvGrpSpPr>
          <p:nvPr/>
        </p:nvGrpSpPr>
        <p:grpSpPr>
          <a:xfrm>
            <a:off x="10824206" y="-82550"/>
            <a:ext cx="1211589" cy="1211585"/>
            <a:chOff x="0" y="0"/>
            <a:chExt cx="6350000" cy="6349975"/>
          </a:xfrm>
        </p:grpSpPr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2E28FB13-A7F7-4055-91E1-1AE12AC006E1}"/>
                </a:ext>
              </a:extLst>
            </p:cNvPr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</p:sp>
      </p:grpSp>
      <p:grpSp>
        <p:nvGrpSpPr>
          <p:cNvPr id="13" name="Group 7">
            <a:extLst>
              <a:ext uri="{FF2B5EF4-FFF2-40B4-BE49-F238E27FC236}">
                <a16:creationId xmlns:a16="http://schemas.microsoft.com/office/drawing/2014/main" id="{CF870AA5-A86A-4B20-A206-07A1DA74022B}"/>
              </a:ext>
            </a:extLst>
          </p:cNvPr>
          <p:cNvGrpSpPr>
            <a:grpSpLocks noChangeAspect="1"/>
          </p:cNvGrpSpPr>
          <p:nvPr/>
        </p:nvGrpSpPr>
        <p:grpSpPr>
          <a:xfrm>
            <a:off x="10824206" y="-87143"/>
            <a:ext cx="1211589" cy="1211585"/>
            <a:chOff x="0" y="0"/>
            <a:chExt cx="6350000" cy="6349975"/>
          </a:xfrm>
        </p:grpSpPr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50B14BD5-1B03-4BE4-8784-CBF672144299}"/>
                </a:ext>
              </a:extLst>
            </p:cNvPr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</p:sp>
      </p:grpSp>
    </p:spTree>
    <p:extLst>
      <p:ext uri="{BB962C8B-B14F-4D97-AF65-F5344CB8AC3E}">
        <p14:creationId xmlns:p14="http://schemas.microsoft.com/office/powerpoint/2010/main" val="106203910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2626</TotalTime>
  <Words>111</Words>
  <Application>Microsoft Office PowerPoint</Application>
  <PresentationFormat>Широкоэкранный</PresentationFormat>
  <Paragraphs>43</Paragraphs>
  <Slides>12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Montserrat Alternates 1</vt:lpstr>
      <vt:lpstr>Тема Office</vt:lpstr>
      <vt:lpstr>Презентация PowerPoint</vt:lpstr>
      <vt:lpstr>Презентация PowerPoint</vt:lpstr>
      <vt:lpstr> Виробничі показники соя</vt:lpstr>
      <vt:lpstr>Агенція місцевого розвитку</vt:lpstr>
      <vt:lpstr>Презентация PowerPoint</vt:lpstr>
      <vt:lpstr>Презентация PowerPoint</vt:lpstr>
      <vt:lpstr>Проведено тендерні процедури в напрямку створення МТП підприємства, придбано сівалку СЗД540.03.V,  культиватор КПСП-6, також отримано по проекту  USAID HOVERLA  трактор YTO NLX1304.    Власними силами проведений посів сої на ділянці Охтирська гора та гречки поблизу лавандового поля. </vt:lpstr>
      <vt:lpstr>Презентация PowerPoint</vt:lpstr>
      <vt:lpstr>            Роботи на ділянці під комунальну АЗС.</vt:lpstr>
      <vt:lpstr>            Роботи на ділянці під комунальну АЗС.</vt:lpstr>
      <vt:lpstr> Отримано  272 кг меду, який передано КЗ ТМР «Музейно – виставковий центр «Тростянецький» та  соціальної сфери.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Роман Гловацкий</dc:creator>
  <cp:lastModifiedBy>user</cp:lastModifiedBy>
  <cp:revision>258</cp:revision>
  <cp:lastPrinted>2024-12-23T09:25:05Z</cp:lastPrinted>
  <dcterms:created xsi:type="dcterms:W3CDTF">2024-01-12T10:26:48Z</dcterms:created>
  <dcterms:modified xsi:type="dcterms:W3CDTF">2026-01-23T13:03:17Z</dcterms:modified>
</cp:coreProperties>
</file>